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71" r:id="rId4"/>
    <p:sldId id="258" r:id="rId5"/>
    <p:sldId id="259" r:id="rId6"/>
    <p:sldId id="269" r:id="rId7"/>
    <p:sldId id="270" r:id="rId8"/>
    <p:sldId id="257" r:id="rId9"/>
    <p:sldId id="300" r:id="rId10"/>
    <p:sldId id="307" r:id="rId11"/>
    <p:sldId id="309" r:id="rId12"/>
    <p:sldId id="310" r:id="rId13"/>
    <p:sldId id="312" r:id="rId14"/>
    <p:sldId id="313" r:id="rId15"/>
    <p:sldId id="277" r:id="rId16"/>
    <p:sldId id="278" r:id="rId17"/>
    <p:sldId id="279" r:id="rId18"/>
    <p:sldId id="280" r:id="rId19"/>
    <p:sldId id="282" r:id="rId20"/>
    <p:sldId id="308" r:id="rId21"/>
    <p:sldId id="272" r:id="rId22"/>
    <p:sldId id="276" r:id="rId23"/>
    <p:sldId id="265" r:id="rId24"/>
    <p:sldId id="322" r:id="rId25"/>
    <p:sldId id="283" r:id="rId26"/>
    <p:sldId id="299" r:id="rId27"/>
    <p:sldId id="315" r:id="rId28"/>
    <p:sldId id="316" r:id="rId29"/>
    <p:sldId id="317" r:id="rId30"/>
    <p:sldId id="319" r:id="rId31"/>
    <p:sldId id="321" r:id="rId32"/>
    <p:sldId id="273" r:id="rId33"/>
    <p:sldId id="266" r:id="rId34"/>
    <p:sldId id="311" r:id="rId35"/>
    <p:sldId id="274" r:id="rId36"/>
    <p:sldId id="320" r:id="rId37"/>
    <p:sldId id="290" r:id="rId38"/>
    <p:sldId id="281" r:id="rId39"/>
    <p:sldId id="318" r:id="rId40"/>
    <p:sldId id="267" r:id="rId41"/>
    <p:sldId id="325" r:id="rId42"/>
    <p:sldId id="326" r:id="rId43"/>
    <p:sldId id="298" r:id="rId44"/>
    <p:sldId id="327" r:id="rId45"/>
    <p:sldId id="324" r:id="rId46"/>
    <p:sldId id="323" r:id="rId47"/>
    <p:sldId id="285" r:id="rId48"/>
    <p:sldId id="284" r:id="rId49"/>
    <p:sldId id="275" r:id="rId50"/>
    <p:sldId id="314" r:id="rId51"/>
    <p:sldId id="268" r:id="rId52"/>
    <p:sldId id="294" r:id="rId53"/>
    <p:sldId id="291" r:id="rId54"/>
    <p:sldId id="305" r:id="rId55"/>
    <p:sldId id="297" r:id="rId56"/>
    <p:sldId id="304" r:id="rId57"/>
    <p:sldId id="289" r:id="rId58"/>
    <p:sldId id="302" r:id="rId59"/>
    <p:sldId id="301" r:id="rId60"/>
    <p:sldId id="286" r:id="rId61"/>
    <p:sldId id="287" r:id="rId62"/>
    <p:sldId id="292" r:id="rId63"/>
    <p:sldId id="303" r:id="rId64"/>
    <p:sldId id="306" r:id="rId65"/>
    <p:sldId id="295" r:id="rId66"/>
    <p:sldId id="293" r:id="rId67"/>
    <p:sldId id="296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/>
              <a:t>차 산업혁명을 위한 금융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C447BC-8714-4EB0-94FA-A40AC709E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25" y="643467"/>
            <a:ext cx="598555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BDBF14-7FED-43E1-81E2-58C7C3DA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B81A7F-8077-4E94-B624-062A653A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70981"/>
            <a:ext cx="6112382" cy="41105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93308C-4AEE-42DD-9A7D-931D8AFA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0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9D6DF2-1779-49B8-BC32-5EE97A6A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15" y="643467"/>
            <a:ext cx="572397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616486-838C-405B-A4B3-D8C42271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B9326-DA81-493D-B118-29F7E973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487B4E-8D1D-4FDE-B365-37211C4A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56424"/>
            <a:ext cx="6844045" cy="41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9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45C0BB-B4ED-4B6B-BC1B-F25C149C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D6B46-2264-4137-9F9B-9924C776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DE1CB67-B479-489D-AD92-A9716540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8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1.3 </a:t>
            </a:r>
            <a:r>
              <a:rPr lang="ko-KR" altLang="en-US" dirty="0">
                <a:solidFill>
                  <a:srgbClr val="FFFFFF"/>
                </a:solidFill>
              </a:rPr>
              <a:t>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지급결제</a:t>
            </a:r>
          </a:p>
        </p:txBody>
      </p:sp>
      <p:sp useBgFill="1">
        <p:nvSpPr>
          <p:cNvPr id="5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한국은행의 </a:t>
            </a:r>
            <a:r>
              <a:rPr lang="ko-KR" altLang="en-US" dirty="0" err="1">
                <a:solidFill>
                  <a:srgbClr val="FFFFFF"/>
                </a:solidFill>
              </a:rPr>
              <a:t>청산소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참여기관 시중은행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투자은행 등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51" y="1858963"/>
            <a:ext cx="5129656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1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어음수표 교환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3BDA85-961C-41D3-8BE2-BFC021B8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94" y="803564"/>
            <a:ext cx="7123981" cy="54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>
                <a:solidFill>
                  <a:srgbClr val="FFFFFF"/>
                </a:solidFill>
              </a:rPr>
              <a:t>오픈뱅킹 서비스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1CBBFD-D624-4F22-B2E0-E5068940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4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지급결제 수단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1420813"/>
            <a:ext cx="6112382" cy="1993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998CB8-9EA7-418E-9F38-63E393E1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06" y="4387273"/>
            <a:ext cx="6018880" cy="125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62CE1-5F83-45BD-B6A6-BB94AC3958BD}"/>
              </a:ext>
            </a:extLst>
          </p:cNvPr>
          <p:cNvSpPr txBox="1"/>
          <p:nvPr/>
        </p:nvSpPr>
        <p:spPr>
          <a:xfrm>
            <a:off x="3352800" y="3842327"/>
            <a:ext cx="200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추가된 수단</a:t>
            </a:r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/>
              <a:t>1. </a:t>
            </a:r>
            <a:r>
              <a:rPr lang="ko-KR" altLang="en-US" sz="6000"/>
              <a:t>은행</a:t>
            </a:r>
            <a:r>
              <a:rPr lang="en-US" altLang="ko-KR" sz="6000"/>
              <a:t>(Bank)</a:t>
            </a:r>
            <a:endParaRPr lang="ko-KR" altLang="en-US" sz="60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00869"/>
            <a:ext cx="6112382" cy="38508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0F4132-41EA-43AF-8413-FE61B1E24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4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2. </a:t>
            </a:r>
            <a:r>
              <a:rPr lang="ko-KR" altLang="en-US" sz="6000" dirty="0"/>
              <a:t>신용카드</a:t>
            </a:r>
            <a:r>
              <a:rPr lang="en-US" altLang="ko-KR" sz="6000" dirty="0"/>
              <a:t>(credit card)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ACEC7-19F9-4F0D-8ADB-359D9098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70874"/>
            <a:ext cx="6844045" cy="43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73490-5568-4796-8E60-283FF971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CD3DE-B27E-4B24-9E5E-12A68292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B45D9C-46B5-4A8D-981D-1BB912FA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93306"/>
            <a:ext cx="6844045" cy="3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41062-ED99-4F4A-87E5-5F991C38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05667"/>
            <a:ext cx="6844045" cy="48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C1D-1F70-4AD6-8CFF-06B426BE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45781"/>
            <a:ext cx="6844045" cy="49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E2DDE8-DB3B-46EB-9AE3-4CB007C2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1.1 </a:t>
            </a:r>
            <a:r>
              <a:rPr lang="ko-KR" altLang="en-US">
                <a:solidFill>
                  <a:srgbClr val="FFFFFF"/>
                </a:solidFill>
              </a:rPr>
              <a:t>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보험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603F626-36F8-4F49-966D-2B9ED387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31A5F5-6BBF-4484-96EC-7E3F8786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35029"/>
            <a:ext cx="6112382" cy="258248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>
                <a:solidFill>
                  <a:srgbClr val="FFFFFF"/>
                </a:solidFill>
              </a:rPr>
              <a:t>고객결제 처리 흐름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30376"/>
            <a:ext cx="6112382" cy="36267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240EC-0350-4BB1-B94E-B9FCBE67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765B0-DCBB-4050-A2A4-9117182C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532333"/>
            <a:ext cx="6112382" cy="22613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6CD22-AAE0-492B-9B8A-4846F0E8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2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C88772-6DB3-49EC-9C8A-A0B46ACE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878" y="1065955"/>
            <a:ext cx="3648776" cy="481731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HelveticaNeue"/>
              </a:rPr>
              <a:t>상업은행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HelveticaNeue"/>
              </a:rPr>
              <a:t>(Commercial Bank)</a:t>
            </a:r>
            <a:br>
              <a:rPr lang="ko-KR" altLang="en-US" sz="2400" b="0" i="0" dirty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17A3DD84-FAA5-438A-8462-D1E01EA0D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51410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 w="19050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955"/>
            <a:ext cx="5749774" cy="4725246"/>
          </a:xfrm>
        </p:spPr>
        <p:txBody>
          <a:bodyPr anchor="ctr">
            <a:normAutofit/>
          </a:bodyPr>
          <a:lstStyle/>
          <a:p>
            <a:pPr algn="just" fontAlgn="base"/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수신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) 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solidFill>
                  <a:srgbClr val="0095E9"/>
                </a:solidFill>
                <a:effectLst/>
                <a:latin typeface="HelveticaNeue"/>
              </a:rPr>
              <a:t>개인과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여신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), 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을 통해 수익을 창출하는 은행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의미합니다</a:t>
            </a:r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640D31-0CFD-4B3F-AE95-530AA5174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2562" y="0"/>
            <a:ext cx="0" cy="68580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  <a:alpha val="60000"/>
              </a:schemeClr>
            </a:solidFill>
          </a:ln>
          <a:effectLst>
            <a:outerShdw blurRad="88900" dist="381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7" y="334299"/>
            <a:ext cx="6844045" cy="3696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4" y="4396509"/>
            <a:ext cx="6744517" cy="18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35A3B3-580D-4FD4-8EAA-127F30BD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CA6C6-99B5-4CA1-8238-F7DD40F7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9412DAF-9BC0-4502-BFCF-388F67AB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61746"/>
            <a:ext cx="6844045" cy="37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종합결제서비스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52" y="643467"/>
            <a:ext cx="457849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BA27A-B73F-4C00-9643-945160A0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2B620C-A98A-4248-A486-F82A8277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82219"/>
            <a:ext cx="6112382" cy="28881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01B316-4B87-42B5-8EC2-7415B7AE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6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09" y="643467"/>
            <a:ext cx="449838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dirty="0">
                <a:solidFill>
                  <a:srgbClr val="000000"/>
                </a:solidFill>
                <a:latin typeface="HelveticaNeue"/>
              </a:rPr>
              <a:t>투자은행</a:t>
            </a:r>
            <a:r>
              <a:rPr lang="en-US" altLang="ko-KR" b="1" dirty="0">
                <a:solidFill>
                  <a:srgbClr val="000000"/>
                </a:solidFill>
                <a:latin typeface="HelveticaNeue"/>
              </a:rPr>
              <a:t>(Investment Bank)</a:t>
            </a:r>
            <a:br>
              <a:rPr lang="ko-KR" altLang="en-US" b="1" dirty="0">
                <a:solidFill>
                  <a:srgbClr val="000000"/>
                </a:solidFill>
                <a:latin typeface="HelveticaNeue"/>
              </a:rPr>
            </a:br>
            <a:endParaRPr lang="ko-KR" altLang="en-US" b="1" dirty="0">
              <a:solidFill>
                <a:srgbClr val="000000"/>
              </a:solidFill>
              <a:latin typeface="HelveticaNeue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2365921"/>
            <a:ext cx="6844045" cy="21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B744B7-1851-48C3-81DF-C72A4401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1A8B7E-965A-41B8-B716-1994700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809301-C62D-4EF9-832A-FC11B6F1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90072"/>
            <a:ext cx="6844045" cy="34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6. </a:t>
            </a:r>
            <a:r>
              <a:rPr lang="ko-KR" altLang="en-US" sz="6000" dirty="0"/>
              <a:t>빅데이터와 인공지능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FDS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29805"/>
            <a:ext cx="6844045" cy="53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B17AD9-79FA-4F09-8A03-76EA14E7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845CD-5A5A-4B52-A6C6-CE2CA541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1E2C9CF-E711-4B22-8484-54C85AAC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08328"/>
            <a:ext cx="6844045" cy="4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4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결제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8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37418"/>
            <a:ext cx="6844045" cy="51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A60A8-F3EC-4F5C-BFEC-101CBA43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1E322-6169-481E-B894-9D73E0BF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5B022F-06D5-4B5A-A7EA-CED4F66E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7" y="643467"/>
            <a:ext cx="560862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878" y="1065955"/>
            <a:ext cx="3648776" cy="481731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HelveticaNeue"/>
              </a:rPr>
              <a:t>상업투자은행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955"/>
            <a:ext cx="5749774" cy="4725246"/>
          </a:xfrm>
        </p:spPr>
        <p:txBody>
          <a:bodyPr anchor="ctr">
            <a:normAutofit lnSpcReduction="10000"/>
          </a:bodyPr>
          <a:lstStyle/>
          <a:p>
            <a:pPr algn="just" fontAlgn="base"/>
            <a:r>
              <a:rPr lang="ko-KR" altLang="en-US" b="0" i="0" dirty="0">
                <a:solidFill>
                  <a:srgbClr val="FF008C"/>
                </a:solidFill>
                <a:effectLst/>
                <a:latin typeface="HelveticaNeue"/>
              </a:rPr>
              <a:t>상업은행이 투자은행을 자회사로 거느린 형태의 금융지주회사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J.P.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모건을 인수해 만들어진 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J.P.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모건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체이스’가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5FFB0-5B10-4115-972D-B75BFCD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9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59862E-FC20-46F0-A864-B41A9465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09" y="1129766"/>
            <a:ext cx="5739557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82E013-B8C0-41E2-BFA6-E94108AA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7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DB9E7-6429-4E4D-8711-8EEDF245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01FEA-B7FD-401D-BF55-723C669B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0" y="1137621"/>
            <a:ext cx="5531477" cy="45772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CB701-2008-4B8F-8F90-5B2555CE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7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DE3630-F9BB-4F24-AAB5-FBE5B0B8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가계대출사기</a:t>
            </a:r>
          </a:p>
        </p:txBody>
      </p:sp>
      <p:sp useBgFill="1">
        <p:nvSpPr>
          <p:cNvPr id="10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E7B60-97C8-49DD-8D10-F7C16078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F0E92-F9B2-40B2-9F03-26726BE2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8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EEB2DA-7236-46ED-8147-85CE2D1C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기업대출 사기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69D749-9148-4BC8-809A-FF4B38197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B83C3E-2E1E-40BE-846F-842B20CD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93" y="643467"/>
            <a:ext cx="5357815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CCC09A-91A5-4151-BC2F-761AFE5B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9BC0F-31CE-4A32-9938-B4E11C94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B3BB03-6545-43B4-AA69-0334199A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22204"/>
            <a:ext cx="6844045" cy="42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D6B301-CE8A-4BC6-8165-B48D253F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200" b="1" dirty="0" err="1">
                <a:solidFill>
                  <a:srgbClr val="000000"/>
                </a:solidFill>
                <a:latin typeface="HelveticaNeue"/>
              </a:rPr>
              <a:t>유니버셜</a:t>
            </a:r>
            <a:r>
              <a:rPr lang="ko-KR" altLang="en-US" sz="3200" b="1" dirty="0">
                <a:solidFill>
                  <a:srgbClr val="000000"/>
                </a:solidFill>
                <a:latin typeface="HelveticaNeue"/>
              </a:rPr>
              <a:t> 은행</a:t>
            </a:r>
            <a:r>
              <a:rPr lang="en-US" altLang="ko-KR" sz="3200" b="1" dirty="0">
                <a:solidFill>
                  <a:srgbClr val="000000"/>
                </a:solidFill>
                <a:latin typeface="HelveticaNeue"/>
              </a:rPr>
              <a:t>(Universal Bank)</a:t>
            </a:r>
            <a:br>
              <a:rPr lang="ko-KR" altLang="en-US" sz="3200" b="1" dirty="0">
                <a:solidFill>
                  <a:srgbClr val="000000"/>
                </a:solidFill>
                <a:latin typeface="HelveticaNeue"/>
              </a:rPr>
            </a:br>
            <a:endParaRPr lang="ko-KR" altLang="en-US" sz="3200" b="1" dirty="0">
              <a:solidFill>
                <a:srgbClr val="000000"/>
              </a:solidFill>
              <a:latin typeface="HelveticaNeue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19199"/>
            <a:ext cx="6844045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와이드스크린</PresentationFormat>
  <Paragraphs>42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HelveticaNeue</vt:lpstr>
      <vt:lpstr>Dotum</vt:lpstr>
      <vt:lpstr>Arial</vt:lpstr>
      <vt:lpstr>Tw Cen MT</vt:lpstr>
      <vt:lpstr>회로</vt:lpstr>
      <vt:lpstr>4차 산업혁명을 위한 금융</vt:lpstr>
      <vt:lpstr>1. 은행(Bank)</vt:lpstr>
      <vt:lpstr>1.1 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새로운 은행 출현</vt:lpstr>
      <vt:lpstr>은행 상품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1.3 지급결제</vt:lpstr>
      <vt:lpstr>지급결제</vt:lpstr>
      <vt:lpstr>어음수표 교환</vt:lpstr>
      <vt:lpstr>오픈뱅킹 서비스</vt:lpstr>
      <vt:lpstr>지급결제 수단</vt:lpstr>
      <vt:lpstr>PowerPoint 프레젠테이션</vt:lpstr>
      <vt:lpstr>2. 신용카드(credit card)</vt:lpstr>
      <vt:lpstr>1.1 카드의 종류</vt:lpstr>
      <vt:lpstr>신용카드 거래</vt:lpstr>
      <vt:lpstr>PowerPoint 프레젠테이션</vt:lpstr>
      <vt:lpstr>PowerPoint 프레젠테이션</vt:lpstr>
      <vt:lpstr>1.1 카드의 종류</vt:lpstr>
      <vt:lpstr>PowerPoint 프레젠테이션</vt:lpstr>
      <vt:lpstr>신용카드와 선불카드 이해하기</vt:lpstr>
      <vt:lpstr>PowerPoint 프레젠테이션</vt:lpstr>
      <vt:lpstr>PowerPoint 프레젠테이션</vt:lpstr>
      <vt:lpstr>PowerPoint 프레젠테이션</vt:lpstr>
      <vt:lpstr>3. 보험</vt:lpstr>
      <vt:lpstr>PowerPoint 프레젠테이션</vt:lpstr>
      <vt:lpstr>PowerPoint 프레젠테이션</vt:lpstr>
      <vt:lpstr>4. 핀테크 : 페이사</vt:lpstr>
      <vt:lpstr>PowerPoint 프레젠테이션</vt:lpstr>
      <vt:lpstr>페이</vt:lpstr>
      <vt:lpstr>고객결제 처리 흐름</vt:lpstr>
      <vt:lpstr>PowerPoint 프레젠테이션</vt:lpstr>
      <vt:lpstr>PowerPoint 프레젠테이션</vt:lpstr>
      <vt:lpstr>PowerPoint 프레젠테이션</vt:lpstr>
      <vt:lpstr>PowerPoint 프레젠테이션</vt:lpstr>
      <vt:lpstr>종합결제서비스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핀테크 : P2P 대출</vt:lpstr>
      <vt:lpstr>PowerPoint 프레젠테이션</vt:lpstr>
      <vt:lpstr>PowerPoint 프레젠테이션</vt:lpstr>
      <vt:lpstr>PowerPoint 프레젠테이션</vt:lpstr>
      <vt:lpstr>6. 빅데이터와 인공지능 서비스</vt:lpstr>
      <vt:lpstr>FDS</vt:lpstr>
      <vt:lpstr>PowerPoint 프레젠테이션</vt:lpstr>
      <vt:lpstr>PowerPoint 프레젠테이션</vt:lpstr>
      <vt:lpstr>결제 사기탐지</vt:lpstr>
      <vt:lpstr>PowerPoint 프레젠테이션</vt:lpstr>
      <vt:lpstr>PowerPoint 프레젠테이션</vt:lpstr>
      <vt:lpstr>PowerPoint 프레젠테이션</vt:lpstr>
      <vt:lpstr>PowerPoint 프레젠테이션</vt:lpstr>
      <vt:lpstr>대출 사기탐지</vt:lpstr>
      <vt:lpstr>가계대출사기</vt:lpstr>
      <vt:lpstr>기업대출 사기</vt:lpstr>
      <vt:lpstr>PowerPoint 프레젠테이션</vt:lpstr>
      <vt:lpstr>PowerPoint 프레젠테이션</vt:lpstr>
      <vt:lpstr>대출 FDS 처리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1</cp:revision>
  <dcterms:created xsi:type="dcterms:W3CDTF">2020-07-13T14:49:45Z</dcterms:created>
  <dcterms:modified xsi:type="dcterms:W3CDTF">2020-07-13T14:49:50Z</dcterms:modified>
</cp:coreProperties>
</file>